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34806218" r:id="rId2"/>
  </p:sldIdLst>
  <p:sldSz cx="12192000" cy="6858000"/>
  <p:notesSz cx="6858000" cy="9144000"/>
  <p:custDataLst>
    <p:tags r:id="rId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D28D6-0F1E-6295-32B8-43B92771B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5BBF8A-8AB7-C6A8-599D-AB71E8E3E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504462-C6C0-D240-C243-1AA737AE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709774-E6DB-7DED-3670-FD1F8C8B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EE9CF7-B07B-3264-0DB8-6111F67A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3C58E-2475-63AE-A99C-EC487DCB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E5DADB-A730-DFA0-E570-7E9F73615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6C50FF-CAE2-F17A-18B6-081D3593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F678FC-577C-839E-81BE-85176B23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05C7C8-096A-F3BE-B80F-8960F3DD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8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F6DD27F-FB4F-7BBF-F738-2645C366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DAAA9B-5984-0784-9958-FBE87F7D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89239-EECF-230B-4A99-87288C5D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EF51E9-D695-9F5C-15BD-901CDA52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F84427-935F-02FF-E202-0645F328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4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A59238-AE53-BE6A-2352-292366ED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B7DC38-E899-C7F4-3E0D-EC79FCFB9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6A433D-A430-AF05-A8D7-FE3721E6E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778E3C-45B3-2C60-B6C0-53198169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DB454-14B3-8874-CD16-E3ED0AB9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6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2E9C7-5059-3D8E-4763-EA58B044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045FE5-F915-F777-08F9-51C5573D4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22D344-3F0A-CFDA-0DE1-CB3D5727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8B0E49-A230-EAC8-F412-0F01CF8D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E3B176-DC44-466A-3CF4-62A0D12E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93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DE297C-F957-5536-C317-55696C4F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995CF5-6BFE-BF9C-3543-09C2D4951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9CE07C-9FD0-9849-76CD-E8E706959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102BEA-F046-A975-618F-556159BF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0DF46B-3873-A610-5822-9A336746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0ACC9A-405A-5F93-821F-3A7F296B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73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549D56-7587-7CCD-118D-B0D12EFF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2A4A6D-08C1-698D-777D-7418D4225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AE28414-E0D5-1E98-5E4F-08BC636C6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5E25DE-A748-132F-8825-2272000D2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4C8E0AF-9DB1-7303-FFC7-19C0D0D8B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CD0E43-9AA5-E27E-4984-03E7C2E6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2AD3FD-72F5-9D2C-0ABE-4E1E6C88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485B4B6-A3F3-4B94-2BC2-67324DE5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7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29B856-97C2-DFB7-D739-26FB917D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8DC669-39CB-A245-A4C1-B4303E09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51C457-2A7D-54AB-3D76-51A65AC5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195FA6-422E-7944-5183-5B363DB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7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04F081-BEF2-5AD3-E22B-23E8C6AC5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C41F507-9A50-9246-7934-09AAB55B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B43945-E46E-495F-5F38-066FCB49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67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8BC22-38ED-5847-2FD6-8D9409AE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D4CA7A-E7E3-0A8F-2E70-3D4C734E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EA76C2-E8DC-71B1-1137-2E9D323D0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E78E26-A42A-07B9-3179-BB974192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9BC97A-B366-293A-7835-373CEF36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808385-4FF5-8677-70E8-1DE02378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9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378CE-3FDF-891C-25CC-5E7376A8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361FE6-DF5B-3B9D-0B0D-A2EFA5357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B9AAA4-C6DA-B718-753D-77AFD8AB2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DF4995-F1A6-0BE9-1AA6-DB0D5DFA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1E9DDF-FDD4-BE8C-D2C6-11FBC7B2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02197C-5AC4-D267-E46A-FB8A9DA6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41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ggetto 7" hidden="1">
            <a:extLst>
              <a:ext uri="{FF2B5EF4-FFF2-40B4-BE49-F238E27FC236}">
                <a16:creationId xmlns:a16="http://schemas.microsoft.com/office/drawing/2014/main" id="{CD185D61-E596-6B97-6807-8EED358B91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0359086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4" imgW="395" imgH="394" progId="TCLayout.ActiveDocument.1">
                  <p:embed/>
                </p:oleObj>
              </mc:Choice>
              <mc:Fallback>
                <p:oleObj name="Diapositiva think-cell" r:id="rId14" imgW="395" imgH="394" progId="TCLayout.ActiveDocument.1">
                  <p:embed/>
                  <p:pic>
                    <p:nvPicPr>
                      <p:cNvPr id="8" name="Oggetto 7" hidden="1">
                        <a:extLst>
                          <a:ext uri="{FF2B5EF4-FFF2-40B4-BE49-F238E27FC236}">
                            <a16:creationId xmlns:a16="http://schemas.microsoft.com/office/drawing/2014/main" id="{CD185D61-E596-6B97-6807-8EED358B91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E901682-1BE7-5BAF-419C-587CDCFC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F189D3-3260-0228-DF04-ADE8001AE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38E99C-26D8-BAB7-9D1E-64349BBB4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E2F9-D24B-4308-9451-165177AABF86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77E6A6-0CDB-3EC9-ACD3-0DAFDC978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68180F-7D91-4128-66FE-C387A0E62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FF7C-1382-4643-830C-4AA5B50E2A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63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7" Type="http://schemas.openxmlformats.org/officeDocument/2006/relationships/hyperlink" Target="http://www.fasiv.it/" TargetMode="Externa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6" Type="http://schemas.openxmlformats.org/officeDocument/2006/relationships/hyperlink" Target="https://www.grandvision.it/negozi-grandvision-in-italia" TargetMode="External"/><Relationship Id="rId5" Type="http://schemas.openxmlformats.org/officeDocument/2006/relationships/hyperlink" Target="https://www.salmoiraghievigano.it/trova-negozio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emf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ggetto 13" hidden="1">
            <a:extLst>
              <a:ext uri="{FF2B5EF4-FFF2-40B4-BE49-F238E27FC236}">
                <a16:creationId xmlns:a16="http://schemas.microsoft.com/office/drawing/2014/main" id="{92A30B91-A493-B6F7-C8CC-1D162EEDF31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12042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395" imgH="394" progId="TCLayout.ActiveDocument.1">
                  <p:embed/>
                </p:oleObj>
              </mc:Choice>
              <mc:Fallback>
                <p:oleObj name="Diapositiva think-cell" r:id="rId3" imgW="395" imgH="394" progId="TCLayout.ActiveDocument.1">
                  <p:embed/>
                  <p:pic>
                    <p:nvPicPr>
                      <p:cNvPr id="14" name="Oggetto 13" hidden="1">
                        <a:extLst>
                          <a:ext uri="{FF2B5EF4-FFF2-40B4-BE49-F238E27FC236}">
                            <a16:creationId xmlns:a16="http://schemas.microsoft.com/office/drawing/2014/main" id="{92A30B91-A493-B6F7-C8CC-1D162EEDF3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EEA9B3EB-B929-0EBA-924B-7E4CB569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13" y="2415607"/>
            <a:ext cx="7624842" cy="453225"/>
          </a:xfrm>
        </p:spPr>
        <p:txBody>
          <a:bodyPr vert="horz">
            <a:normAutofit fontScale="90000"/>
          </a:bodyPr>
          <a:lstStyle/>
          <a:p>
            <a:r>
              <a:rPr lang="it-IT" sz="2000" b="1" dirty="0">
                <a:latin typeface="Mangal" panose="02040503050203030202" pitchFamily="18" charset="0"/>
                <a:cs typeface="Mangal" panose="02040503050203030202" pitchFamily="18" charset="0"/>
              </a:rPr>
              <a:t>CONVENZIONE LENTI, MONTATURE E LENTI A CONTATTO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F6CD74-EFEF-221A-316F-2CFDEBEF3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413" y="3005482"/>
            <a:ext cx="11523174" cy="3811588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La convenzione tra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</a:rPr>
              <a:t>EssilorLuxottica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</a:rPr>
              <a:t>FASIV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 si amplia con l’ingresso della catena di negozi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</a:rPr>
              <a:t>GrandVision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, ora parte del Gruppo EssilorLuxottica insieme ai negozi Salmoiraghi &amp; Viganò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EssilorLuxottica riserverà pertanto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condizioni e sconti dedicati per Lenti, Montature e Lenti a contatto, usufruibili in tutti i negozi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Salmoiraghi &amp; Viganò, </a:t>
            </a:r>
            <a:r>
              <a:rPr lang="it-IT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GrandVision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Ray-Ban Store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(in totale oltre 460 punti vendita su tutto il territorio nazionale).</a:t>
            </a:r>
          </a:p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usufruire dei vantaggi dedicati è sufficiente registrarsi al portale Convenzioni Retail Ottica accessibile tramite la propria area personale e scaricare il coupon sconto da presentare in negozio al momento dell’acquisto.</a:t>
            </a:r>
          </a:p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E’ possibile consultare l’elenco completo dei negozi ed individuare quello più vicino al link : </a:t>
            </a:r>
            <a:r>
              <a:rPr lang="it-IT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https://www.salmoiraghievigano.it/trova-negozio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per l’Insegna Salmoiraghi &amp; Viganò e al link: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https://www.grandvision.it/negozi-grandvision-in-italia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per l’Insegna </a:t>
            </a:r>
            <a:r>
              <a:rPr lang="it-I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GrandVision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Nell’Area Rimborsi Onli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ne - Convenzioni del sito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www.fasiv.it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è possibile scaricare la presentazione per la registrazione al portale </a:t>
            </a:r>
            <a:r>
              <a:rPr lang="it-IT" sz="1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convenzioni EssilorLuxottica in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cui sono illustrate nel dettaglio le modalità per usufruire della convenzione e per l’ottenimento del coupon.</a:t>
            </a:r>
          </a:p>
          <a:p>
            <a:pPr algn="just"/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il solo acquisto di </a:t>
            </a: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Lenti e occhiali da vista 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(esclusa montatura), la spesa sostenuta dall’iscritto potrà essere presentata a rimborso al Fondo </a:t>
            </a:r>
            <a:r>
              <a:rPr lang="it-IT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Fasiv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le modalità previste dal piano sanitario.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331C511-17D4-9BC9-BEEA-C10439A0DC19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13" y="250340"/>
            <a:ext cx="1899696" cy="144204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C901E7C-59B4-7E6A-A756-6761B8E1B1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7123" y="705069"/>
            <a:ext cx="4536561" cy="788041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C52A9405-DF88-3D0E-B0EB-5AC6B28D9D94}"/>
              </a:ext>
            </a:extLst>
          </p:cNvPr>
          <p:cNvSpPr txBox="1">
            <a:spLocks/>
          </p:cNvSpPr>
          <p:nvPr/>
        </p:nvSpPr>
        <p:spPr>
          <a:xfrm>
            <a:off x="334413" y="2061174"/>
            <a:ext cx="7624842" cy="453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i="1" dirty="0">
                <a:solidFill>
                  <a:srgbClr val="FF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NOVITA’</a:t>
            </a:r>
          </a:p>
        </p:txBody>
      </p:sp>
      <p:pic>
        <p:nvPicPr>
          <p:cNvPr id="16" name="Immagine 15" descr="Immagine che contiene Viso umano, persona, occhiale, Fronte&#10;&#10;Descrizione generata automaticamente">
            <a:extLst>
              <a:ext uri="{FF2B5EF4-FFF2-40B4-BE49-F238E27FC236}">
                <a16:creationId xmlns:a16="http://schemas.microsoft.com/office/drawing/2014/main" id="{C694FBBF-590B-BE15-9CD7-2E96943496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75" y="194929"/>
            <a:ext cx="1835150" cy="2447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009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Tema di Office</vt:lpstr>
      <vt:lpstr>Diapositiva think-cell</vt:lpstr>
      <vt:lpstr>CONVENZIONE LENTI, MONTATURE E LENTI A CONTATTO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CONVENZIONE LENTI, MONTATURE E LENTI A CONTATTO </dc:title>
  <dc:creator>admin</dc:creator>
  <cp:lastModifiedBy>Giommoni Francesco</cp:lastModifiedBy>
  <cp:revision>9</cp:revision>
  <dcterms:created xsi:type="dcterms:W3CDTF">2022-07-18T11:11:38Z</dcterms:created>
  <dcterms:modified xsi:type="dcterms:W3CDTF">2023-10-05T16:02:21Z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9a4386-74b9-4603-ae20-950a659f9b6e_Enabled">
    <vt:lpwstr>true</vt:lpwstr>
  </property>
  <property fmtid="{D5CDD505-2E9C-101B-9397-08002B2CF9AE}" pid="3" name="MSIP_Label_2e9a4386-74b9-4603-ae20-950a659f9b6e_SetDate">
    <vt:lpwstr>2023-09-27T12:26:46Z</vt:lpwstr>
  </property>
  <property fmtid="{D5CDD505-2E9C-101B-9397-08002B2CF9AE}" pid="4" name="MSIP_Label_2e9a4386-74b9-4603-ae20-950a659f9b6e_Method">
    <vt:lpwstr>Standard</vt:lpwstr>
  </property>
  <property fmtid="{D5CDD505-2E9C-101B-9397-08002B2CF9AE}" pid="5" name="MSIP_Label_2e9a4386-74b9-4603-ae20-950a659f9b6e_Name">
    <vt:lpwstr>Internal Use Only</vt:lpwstr>
  </property>
  <property fmtid="{D5CDD505-2E9C-101B-9397-08002B2CF9AE}" pid="6" name="MSIP_Label_2e9a4386-74b9-4603-ae20-950a659f9b6e_SiteId">
    <vt:lpwstr>c7d1a8f7-0546-4a0c-8cf5-3ddaebf97d51</vt:lpwstr>
  </property>
  <property fmtid="{D5CDD505-2E9C-101B-9397-08002B2CF9AE}" pid="7" name="MSIP_Label_2e9a4386-74b9-4603-ae20-950a659f9b6e_ActionId">
    <vt:lpwstr>bf66679c-2943-47fe-88ba-c7a950a40055</vt:lpwstr>
  </property>
  <property fmtid="{D5CDD505-2E9C-101B-9397-08002B2CF9AE}" pid="8" name="MSIP_Label_2e9a4386-74b9-4603-ae20-950a659f9b6e_ContentBits">
    <vt:lpwstr>0</vt:lpwstr>
  </property>
</Properties>
</file>